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9" r:id="rId4"/>
    <p:sldId id="260" r:id="rId5"/>
    <p:sldId id="267" r:id="rId6"/>
    <p:sldId id="270" r:id="rId7"/>
    <p:sldId id="285" r:id="rId8"/>
    <p:sldId id="275" r:id="rId9"/>
    <p:sldId id="269" r:id="rId10"/>
    <p:sldId id="283" r:id="rId11"/>
    <p:sldId id="273" r:id="rId12"/>
    <p:sldId id="272" r:id="rId13"/>
    <p:sldId id="271" r:id="rId14"/>
    <p:sldId id="276" r:id="rId15"/>
    <p:sldId id="284" r:id="rId16"/>
    <p:sldId id="281" r:id="rId17"/>
    <p:sldId id="290" r:id="rId18"/>
    <p:sldId id="293" r:id="rId19"/>
    <p:sldId id="291" r:id="rId20"/>
    <p:sldId id="278" r:id="rId21"/>
    <p:sldId id="282" r:id="rId22"/>
    <p:sldId id="292" r:id="rId23"/>
    <p:sldId id="279" r:id="rId24"/>
    <p:sldId id="29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8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8136904" cy="3096344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Bookman Old Style" pitchFamily="18" charset="0"/>
              </a:rPr>
              <a:t>Розвиток </a:t>
            </a:r>
            <a:br>
              <a:rPr lang="uk-UA" b="1" dirty="0" smtClean="0">
                <a:latin typeface="Bookman Old Style" pitchFamily="18" charset="0"/>
              </a:rPr>
            </a:br>
            <a:r>
              <a:rPr lang="uk-UA" b="1" dirty="0" smtClean="0">
                <a:latin typeface="Bookman Old Style" pitchFamily="18" charset="0"/>
              </a:rPr>
              <a:t>початкової школи </a:t>
            </a:r>
            <a:br>
              <a:rPr lang="uk-UA" b="1" dirty="0" smtClean="0">
                <a:latin typeface="Bookman Old Style" pitchFamily="18" charset="0"/>
              </a:rPr>
            </a:br>
            <a:r>
              <a:rPr lang="uk-UA" b="1" dirty="0" smtClean="0">
                <a:latin typeface="Bookman Old Style" pitchFamily="18" charset="0"/>
              </a:rPr>
              <a:t>в контексті завдань </a:t>
            </a:r>
            <a:br>
              <a:rPr lang="uk-UA" b="1" dirty="0" smtClean="0">
                <a:latin typeface="Bookman Old Style" pitchFamily="18" charset="0"/>
              </a:rPr>
            </a:br>
            <a:r>
              <a:rPr lang="uk-UA" b="1" dirty="0" smtClean="0">
                <a:latin typeface="Bookman Old Style" pitchFamily="18" charset="0"/>
              </a:rPr>
              <a:t>Нової української школи</a:t>
            </a:r>
            <a:endParaRPr lang="uk-UA" b="1" dirty="0">
              <a:latin typeface="Bookman Old Style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4077072"/>
            <a:ext cx="8136904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8136904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Володимир-Волинська спеціальна школа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smtClean="0">
                <a:latin typeface="Bookman Old Style" pitchFamily="18" charset="0"/>
                <a:ea typeface="+mj-ea"/>
                <a:cs typeface="+mj-cs"/>
              </a:rPr>
              <a:t>Волинської обласної ради</a:t>
            </a: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Рабочий стол\н у ш\фото 2 КЛ Парньової до презентації НУШ\IMG-525e5fbbb4dda8f067079b7fc0be7314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280" y="3573016"/>
            <a:ext cx="5508104" cy="3098309"/>
          </a:xfrm>
          <a:prstGeom prst="rect">
            <a:avLst/>
          </a:prstGeom>
          <a:noFill/>
        </p:spPr>
      </p:pic>
      <p:pic>
        <p:nvPicPr>
          <p:cNvPr id="10243" name="Picture 3" descr="C:\Documents and Settings\User\Рабочий стол\н у ш\фото 2 КЛ Парньової до презентації НУШ\IMG-ecd45a8ae282852097af1c352daca384-V.jpg"/>
          <p:cNvPicPr>
            <a:picLocks noChangeAspect="1" noChangeArrowheads="1"/>
          </p:cNvPicPr>
          <p:nvPr/>
        </p:nvPicPr>
        <p:blipFill>
          <a:blip r:embed="rId3" cstate="print"/>
          <a:srcRect l="23392"/>
          <a:stretch>
            <a:fillRect/>
          </a:stretch>
        </p:blipFill>
        <p:spPr bwMode="auto">
          <a:xfrm>
            <a:off x="1" y="1103768"/>
            <a:ext cx="3635896" cy="2757280"/>
          </a:xfrm>
          <a:prstGeom prst="rect">
            <a:avLst/>
          </a:prstGeom>
          <a:noFill/>
        </p:spPr>
      </p:pic>
      <p:pic>
        <p:nvPicPr>
          <p:cNvPr id="10244" name="Picture 4" descr="C:\Documents and Settings\User\Рабочий стол\н у ш\фото 2 КЛ Парньової до презентації НУШ\IMG-321b9ef1605ae21f06865d5cf6ce9070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88640"/>
            <a:ext cx="516057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1143000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Наші  правила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н у ш\фото 2 КЛ Парньової до презентації НУШ\IMG-59433afa488e432c1193659fcde532f2-V.jpg"/>
          <p:cNvPicPr>
            <a:picLocks noChangeAspect="1" noChangeArrowheads="1"/>
          </p:cNvPicPr>
          <p:nvPr/>
        </p:nvPicPr>
        <p:blipFill>
          <a:blip r:embed="rId2" cstate="print"/>
          <a:srcRect b="3703"/>
          <a:stretch>
            <a:fillRect/>
          </a:stretch>
        </p:blipFill>
        <p:spPr bwMode="auto">
          <a:xfrm>
            <a:off x="4860032" y="548680"/>
            <a:ext cx="3600400" cy="5661248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н у ш\фото 2 КЛ Парньової до презентації НУШ\IMG-92393964ed1846cc3a208d1f187b3970-V.jpg"/>
          <p:cNvPicPr>
            <a:picLocks noChangeAspect="1" noChangeArrowheads="1"/>
          </p:cNvPicPr>
          <p:nvPr/>
        </p:nvPicPr>
        <p:blipFill>
          <a:blip r:embed="rId3" cstate="print"/>
          <a:srcRect r="12900" b="22835"/>
          <a:stretch>
            <a:fillRect/>
          </a:stretch>
        </p:blipFill>
        <p:spPr bwMode="auto">
          <a:xfrm>
            <a:off x="1187624" y="1484784"/>
            <a:ext cx="288032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Використання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ЛЕГО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 уроках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User\Рабочий стол\н у ш\фото 2 КЛ Парньової до презентації НУШ\IMG-78face2433e66ead140ded1dce047988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6144682" cy="3816424"/>
          </a:xfrm>
          <a:prstGeom prst="rect">
            <a:avLst/>
          </a:prstGeom>
          <a:noFill/>
        </p:spPr>
      </p:pic>
      <p:pic>
        <p:nvPicPr>
          <p:cNvPr id="7171" name="Picture 3" descr="C:\Documents and Settings\User\Рабочий стол\н у ш\фото 2 КЛ Парньової до презентації НУШ\IMG-5a54702c6101bc38348aba350b953238-V.jpg"/>
          <p:cNvPicPr>
            <a:picLocks noChangeAspect="1" noChangeArrowheads="1"/>
          </p:cNvPicPr>
          <p:nvPr/>
        </p:nvPicPr>
        <p:blipFill>
          <a:blip r:embed="rId3" cstate="print"/>
          <a:srcRect b="16454"/>
          <a:stretch>
            <a:fillRect/>
          </a:stretch>
        </p:blipFill>
        <p:spPr bwMode="auto">
          <a:xfrm>
            <a:off x="179512" y="2132856"/>
            <a:ext cx="286041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Інтегрований  курс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“ Я досліджую світ ”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Documents and Settings\User\Рабочий стол\н у ш\фото 2 КЛ Парньової до презентації НУШ\IMG-b93853b2f517cf640210f5d2297da622-V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39552" y="1702501"/>
            <a:ext cx="3617132" cy="4822843"/>
          </a:xfrm>
          <a:prstGeom prst="rect">
            <a:avLst/>
          </a:prstGeom>
          <a:noFill/>
        </p:spPr>
      </p:pic>
      <p:pic>
        <p:nvPicPr>
          <p:cNvPr id="3077" name="Picture 5" descr="C:\Documents and Settings\User\Рабочий стол\н у ш\фото 2 КЛ Парньової до презентації НУШ\IMG-01a7ee9953ae8485ce2f19abc476796c-V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788024" y="1700808"/>
            <a:ext cx="3617132" cy="4822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Використання  ІКТ на уроках 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 4 класі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User\Рабочий стол\н у ш\фото 2 КЛ Парньової до презентації НУШ\IMG-c4d9cc5dcbd58a38f2bab5b0f91ab152-V.jpg"/>
          <p:cNvPicPr>
            <a:picLocks noChangeAspect="1" noChangeArrowheads="1"/>
          </p:cNvPicPr>
          <p:nvPr/>
        </p:nvPicPr>
        <p:blipFill>
          <a:blip r:embed="rId2" cstate="print"/>
          <a:srcRect b="19151"/>
          <a:stretch>
            <a:fillRect/>
          </a:stretch>
        </p:blipFill>
        <p:spPr bwMode="auto">
          <a:xfrm>
            <a:off x="467544" y="1772816"/>
            <a:ext cx="3312368" cy="4760910"/>
          </a:xfrm>
          <a:prstGeom prst="rect">
            <a:avLst/>
          </a:prstGeom>
          <a:noFill/>
        </p:spPr>
      </p:pic>
      <p:pic>
        <p:nvPicPr>
          <p:cNvPr id="9219" name="Picture 3" descr="C:\Documents and Settings\User\Рабочий стол\н у ш\фото 2 КЛ Парньової до презентації НУШ\IMG-d28612ef7596ebf2ae923e04c54080b0-V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5970" t="11532" r="8955"/>
          <a:stretch>
            <a:fillRect/>
          </a:stretch>
        </p:blipFill>
        <p:spPr bwMode="auto">
          <a:xfrm>
            <a:off x="4283968" y="1507287"/>
            <a:ext cx="4104456" cy="2209745"/>
          </a:xfrm>
          <a:prstGeom prst="rect">
            <a:avLst/>
          </a:prstGeom>
          <a:noFill/>
        </p:spPr>
      </p:pic>
      <p:pic>
        <p:nvPicPr>
          <p:cNvPr id="9220" name="Picture 4" descr="C:\Documents and Settings\User\Рабочий стол\н у ш\фото 2 КЛ Парньової до презентації НУШ\IMG-e39ee8e85f454ba89636fed03f24fac9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05064"/>
            <a:ext cx="4451647" cy="250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User\Рабочий стол\н у ш\фото 2 КЛ Парньової до презентації НУШ\IMG-393072d74d4b11cb2fc509b553f362f2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5230888" cy="2942375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н у ш\фото 2 КЛ Парньової до презентації НУШ\IMG-7393252a1bd06bae5f60094bad4fb8f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996952"/>
            <a:ext cx="5913039" cy="3557675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565212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Успішність  учнів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980728"/>
            <a:ext cx="3240360" cy="182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8280920" cy="2736304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Bookman Old Style" pitchFamily="18" charset="0"/>
              </a:rPr>
              <a:t>Впровадження </a:t>
            </a:r>
            <a:br>
              <a:rPr lang="uk-UA" b="1" dirty="0" smtClean="0">
                <a:latin typeface="Bookman Old Style" pitchFamily="18" charset="0"/>
              </a:rPr>
            </a:br>
            <a:r>
              <a:rPr lang="uk-UA" b="1" dirty="0" smtClean="0">
                <a:latin typeface="Bookman Old Style" pitchFamily="18" charset="0"/>
              </a:rPr>
              <a:t>елементів НУШ </a:t>
            </a:r>
            <a:br>
              <a:rPr lang="uk-UA" b="1" dirty="0" smtClean="0">
                <a:latin typeface="Bookman Old Style" pitchFamily="18" charset="0"/>
              </a:rPr>
            </a:br>
            <a:r>
              <a:rPr lang="uk-UA" b="1" dirty="0" smtClean="0">
                <a:latin typeface="Bookman Old Style" pitchFamily="18" charset="0"/>
              </a:rPr>
              <a:t>на уроках у 3 класі</a:t>
            </a:r>
            <a:endParaRPr lang="uk-UA" b="1" dirty="0">
              <a:latin typeface="Bookman Old Style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16016" y="3501008"/>
            <a:ext cx="424847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Учитель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i="1" dirty="0" smtClean="0">
                <a:latin typeface="Bookman Old Style" pitchFamily="18" charset="0"/>
                <a:ea typeface="+mj-ea"/>
                <a:cs typeface="+mj-cs"/>
              </a:rPr>
              <a:t>3</a:t>
            </a:r>
            <a:r>
              <a:rPr kumimoji="0" lang="uk-UA" sz="4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класу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i="1" dirty="0" smtClean="0">
                <a:latin typeface="Bookman Old Style" pitchFamily="18" charset="0"/>
                <a:ea typeface="+mj-ea"/>
                <a:cs typeface="+mj-cs"/>
              </a:rPr>
              <a:t>  </a:t>
            </a:r>
            <a:r>
              <a:rPr kumimoji="0" lang="uk-UA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Верко</a:t>
            </a:r>
            <a: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Л.О.</a:t>
            </a:r>
            <a:endParaRPr kumimoji="0" lang="uk-UA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027" name="Picture 3" descr="C:\Documents and Settings\User\Рабочий стол\н у ш\1 КЛ\IMG-15002e01a0f020503bcf2a417ebe2b3d-V.jpg"/>
          <p:cNvPicPr>
            <a:picLocks noChangeAspect="1" noChangeArrowheads="1"/>
          </p:cNvPicPr>
          <p:nvPr/>
        </p:nvPicPr>
        <p:blipFill>
          <a:blip r:embed="rId2" cstate="print"/>
          <a:srcRect l="11766" r="20850" b="12649"/>
          <a:stretch>
            <a:fillRect/>
          </a:stretch>
        </p:blipFill>
        <p:spPr bwMode="auto">
          <a:xfrm>
            <a:off x="395536" y="2684917"/>
            <a:ext cx="4752528" cy="3696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4704"/>
            <a:ext cx="8748464" cy="4896544"/>
          </a:xfrm>
        </p:spPr>
        <p:txBody>
          <a:bodyPr/>
          <a:lstStyle/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Якщо ти відчув вітер змін, не будуй  щит, </a:t>
            </a:r>
          </a:p>
          <a:p>
            <a:pPr algn="ctr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а став вітрила і вільно пливи у відкрите море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Рабочий стол\н у ш\1 КЛ\IMG-4725e4c754a62fcd5f5f6e6be230e805-V.jpg"/>
          <p:cNvPicPr>
            <a:picLocks noChangeAspect="1" noChangeArrowheads="1"/>
          </p:cNvPicPr>
          <p:nvPr/>
        </p:nvPicPr>
        <p:blipFill>
          <a:blip r:embed="rId2" cstate="print"/>
          <a:srcRect r="7249"/>
          <a:stretch>
            <a:fillRect/>
          </a:stretch>
        </p:blipFill>
        <p:spPr bwMode="auto">
          <a:xfrm>
            <a:off x="1539490" y="2204864"/>
            <a:ext cx="634487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6764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Основні принципи педагогіки партнерства: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повага до особистості;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доброзичливість і позитивне ставлення;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довіра у відносинах;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діалог – взаємодія – взаємоповага;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• розподілене лідерство;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5242594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«Якщо вчитель став другом дитини, якщо ця дружба осяяна благородним захопленням, поривом до чогось світлого, розумного,  у серці дитини ніколи не з’явиться зло»</a:t>
            </a:r>
            <a:br>
              <a:rPr lang="uk-UA" b="1" i="1" dirty="0" smtClean="0"/>
            </a:b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>                        Василь Сухомлинський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Мета концепції </a:t>
            </a:r>
            <a:br>
              <a:rPr lang="uk-UA" b="1" dirty="0" smtClean="0"/>
            </a:br>
            <a:r>
              <a:rPr lang="uk-UA" b="1" dirty="0" smtClean="0"/>
              <a:t>«Нової української школи»: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uk-UA" dirty="0" smtClean="0"/>
              <a:t>розвиток дитини відповідно до її вікових та індивідуальних психофізіологічних особливостей і потреб,</a:t>
            </a:r>
          </a:p>
          <a:p>
            <a:pPr lvl="0"/>
            <a:r>
              <a:rPr lang="uk-UA" dirty="0" smtClean="0"/>
              <a:t>формування загальнолюдських цінностей,</a:t>
            </a:r>
          </a:p>
          <a:p>
            <a:pPr lvl="0"/>
            <a:r>
              <a:rPr lang="uk-UA" dirty="0" smtClean="0"/>
              <a:t>підтримка життєвого оптимізму,</a:t>
            </a:r>
          </a:p>
          <a:p>
            <a:pPr lvl="0"/>
            <a:r>
              <a:rPr lang="uk-UA" dirty="0" smtClean="0"/>
              <a:t>розвиток самостійності,</a:t>
            </a:r>
          </a:p>
          <a:p>
            <a:pPr lvl="0"/>
            <a:r>
              <a:rPr lang="uk-UA" dirty="0" smtClean="0"/>
              <a:t>плекання творчості й допитливості.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6336704" cy="1143000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Гра  –  одна  із  основних новацій  НУШ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\Рабочий стол\н у ш\1 КЛ\IMG-7c713098e285291c7e02df03dc7d1330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655163" cy="2793098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н у ш\1 КЛ\IMG-2abcbc51675c524266a831d994f8cdf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9312" y="1556792"/>
            <a:ext cx="4775176" cy="2865106"/>
          </a:xfrm>
          <a:prstGeom prst="rect">
            <a:avLst/>
          </a:prstGeom>
          <a:noFill/>
        </p:spPr>
      </p:pic>
      <p:pic>
        <p:nvPicPr>
          <p:cNvPr id="5124" name="Picture 4" descr="C:\Documents and Settings\User\Рабочий стол\н у ш\1 КЛ\IMG-227ed1e40beaa69f682b899bbdf704af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789040"/>
            <a:ext cx="4824536" cy="2894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912768" cy="1296144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Куточок   настрою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User\Рабочий стол\н у ш\1 КЛ\IMG-db2c00ab0ab6bb4e7f5e66d44881f7c2-V.jpg"/>
          <p:cNvPicPr>
            <a:picLocks noChangeAspect="1" noChangeArrowheads="1"/>
          </p:cNvPicPr>
          <p:nvPr/>
        </p:nvPicPr>
        <p:blipFill>
          <a:blip r:embed="rId2" cstate="print"/>
          <a:srcRect l="11053" r="3684"/>
          <a:stretch>
            <a:fillRect/>
          </a:stretch>
        </p:blipFill>
        <p:spPr bwMode="auto">
          <a:xfrm>
            <a:off x="251520" y="1700808"/>
            <a:ext cx="4604722" cy="324036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н у ш\1 КЛ\IMG-302747c8adb375a6e7e92cfa2b77a4b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429000"/>
            <a:ext cx="516057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Нова школа – це  «Педагогіка партнерства»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Тільки  разом  з батьками, спільними зусиллями,вчителі  можуть  дати  дітям  велике  людське  щастя</a:t>
            </a:r>
            <a:br>
              <a:rPr lang="uk-UA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В. О.  Сухомлинський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pPr marL="0" indent="723900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Кожний, хто вміє згуртувати навколо себе людей із різними характерами, різними інтересами й може привести до успіху – справжній Майстер…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er\Рабочий стол\н у ш\1 КЛ\IMG-913897889e3dd4160c702c62c5ede488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348880"/>
            <a:ext cx="6648739" cy="3989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Матеріально-технічне </a:t>
            </a:r>
            <a:r>
              <a:rPr lang="uk-UA" b="1" smtClean="0"/>
              <a:t>забезпечення  НУШ </a:t>
            </a:r>
            <a:endParaRPr lang="uk-UA" b="1" dirty="0"/>
          </a:p>
        </p:txBody>
      </p:sp>
      <p:pic>
        <p:nvPicPr>
          <p:cNvPr id="4" name="Рисунок 3" descr="C:\Documents and Settings\User\Рабочий стол\техніка\20191107_102231.jpg"/>
          <p:cNvPicPr/>
          <p:nvPr/>
        </p:nvPicPr>
        <p:blipFill>
          <a:blip r:embed="rId2" cstate="print"/>
          <a:srcRect t="7805" r="18259" b="20000"/>
          <a:stretch>
            <a:fillRect/>
          </a:stretch>
        </p:blipFill>
        <p:spPr bwMode="auto">
          <a:xfrm>
            <a:off x="3275856" y="1484784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техніка\20191107_1022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244827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техніка\20191107_102308.jpg"/>
          <p:cNvPicPr/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827584" y="3645024"/>
            <a:ext cx="38164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Local Settings\Temporary Internet Files\Content.Word\20191107_102524.jpg"/>
          <p:cNvPicPr/>
          <p:nvPr/>
        </p:nvPicPr>
        <p:blipFill>
          <a:blip r:embed="rId5" cstate="print"/>
          <a:srcRect t="5405"/>
          <a:stretch>
            <a:fillRect/>
          </a:stretch>
        </p:blipFill>
        <p:spPr bwMode="auto">
          <a:xfrm>
            <a:off x="5076056" y="3573016"/>
            <a:ext cx="27363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User\Local Settings\Temporary Internet Files\Content.Word\20191107_102502.jpg"/>
          <p:cNvPicPr/>
          <p:nvPr/>
        </p:nvPicPr>
        <p:blipFill>
          <a:blip r:embed="rId6" cstate="print"/>
          <a:srcRect b="23010"/>
          <a:stretch>
            <a:fillRect/>
          </a:stretch>
        </p:blipFill>
        <p:spPr bwMode="auto">
          <a:xfrm>
            <a:off x="6228184" y="1340768"/>
            <a:ext cx="263100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1143000"/>
          </a:xfrm>
        </p:spPr>
        <p:txBody>
          <a:bodyPr/>
          <a:lstStyle/>
          <a:p>
            <a:r>
              <a:rPr lang="uk-UA" i="1" dirty="0" smtClean="0"/>
              <a:t>10 ключових </a:t>
            </a:r>
            <a:r>
              <a:rPr lang="uk-UA" i="1" dirty="0" err="1" smtClean="0"/>
              <a:t>компетентностей</a:t>
            </a:r>
            <a:r>
              <a:rPr lang="uk-UA" i="1" dirty="0" smtClean="0"/>
              <a:t>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040560"/>
          </a:xfrm>
        </p:spPr>
        <p:txBody>
          <a:bodyPr>
            <a:normAutofit fontScale="92500" lnSpcReduction="20000"/>
          </a:bodyPr>
          <a:lstStyle/>
          <a:p>
            <a:r>
              <a:rPr lang="uk-UA" i="1" dirty="0" smtClean="0"/>
              <a:t> спілкування державною мовою;</a:t>
            </a:r>
          </a:p>
          <a:p>
            <a:r>
              <a:rPr lang="uk-UA" i="1" dirty="0" smtClean="0"/>
              <a:t> спілкування іноземними мовами; </a:t>
            </a:r>
          </a:p>
          <a:p>
            <a:r>
              <a:rPr lang="uk-UA" i="1" dirty="0" smtClean="0"/>
              <a:t>математична грамотність; </a:t>
            </a:r>
          </a:p>
          <a:p>
            <a:r>
              <a:rPr lang="uk-UA" i="1" dirty="0" smtClean="0"/>
              <a:t>компетентності в природничих науках;</a:t>
            </a:r>
          </a:p>
          <a:p>
            <a:r>
              <a:rPr lang="uk-UA" i="1" dirty="0" smtClean="0"/>
              <a:t> інформаційна; </a:t>
            </a:r>
          </a:p>
          <a:p>
            <a:r>
              <a:rPr lang="uk-UA" i="1" dirty="0" smtClean="0"/>
              <a:t>уміння вчитися впродовж життя; </a:t>
            </a:r>
          </a:p>
          <a:p>
            <a:r>
              <a:rPr lang="uk-UA" i="1" dirty="0" smtClean="0"/>
              <a:t>соціальна та громадянська; </a:t>
            </a:r>
          </a:p>
          <a:p>
            <a:r>
              <a:rPr lang="uk-UA" i="1" dirty="0" err="1" smtClean="0"/>
              <a:t>інноваційність</a:t>
            </a:r>
            <a:r>
              <a:rPr lang="uk-UA" i="1" dirty="0" smtClean="0"/>
              <a:t> та підприємливість; </a:t>
            </a:r>
          </a:p>
          <a:p>
            <a:r>
              <a:rPr lang="uk-UA" i="1" dirty="0" smtClean="0"/>
              <a:t>обізнаність та здатність до самовираження у сфері культури; </a:t>
            </a:r>
          </a:p>
          <a:p>
            <a:r>
              <a:rPr lang="uk-UA" i="1" dirty="0" smtClean="0"/>
              <a:t>екологічна грамотність і здорове життя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280920" cy="3384376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Bookman Old Style" pitchFamily="18" charset="0"/>
              </a:rPr>
              <a:t>Впровадження </a:t>
            </a:r>
            <a:br>
              <a:rPr lang="uk-UA" b="1" dirty="0" smtClean="0">
                <a:latin typeface="Bookman Old Style" pitchFamily="18" charset="0"/>
              </a:rPr>
            </a:br>
            <a:r>
              <a:rPr lang="uk-UA" b="1" dirty="0" smtClean="0">
                <a:latin typeface="Bookman Old Style" pitchFamily="18" charset="0"/>
              </a:rPr>
              <a:t>елементів НУШ </a:t>
            </a:r>
            <a:br>
              <a:rPr lang="uk-UA" b="1" dirty="0" smtClean="0">
                <a:latin typeface="Bookman Old Style" pitchFamily="18" charset="0"/>
              </a:rPr>
            </a:br>
            <a:r>
              <a:rPr lang="uk-UA" b="1" dirty="0" smtClean="0">
                <a:latin typeface="Bookman Old Style" pitchFamily="18" charset="0"/>
              </a:rPr>
              <a:t>на уроках у 4 класі</a:t>
            </a:r>
            <a:endParaRPr lang="uk-UA" b="1" dirty="0">
              <a:latin typeface="Bookman Old Style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39952" y="3501008"/>
            <a:ext cx="482453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Учитель 4 класу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i="1" dirty="0" smtClean="0">
                <a:latin typeface="Bookman Old Style" pitchFamily="18" charset="0"/>
                <a:ea typeface="+mj-ea"/>
                <a:cs typeface="+mj-cs"/>
              </a:rPr>
              <a:t>  </a:t>
            </a:r>
            <a:r>
              <a:rPr kumimoji="0" lang="uk-UA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Парньова</a:t>
            </a:r>
            <a:r>
              <a:rPr kumimoji="0" lang="uk-UA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Л.С.</a:t>
            </a:r>
            <a:endParaRPr kumimoji="0" lang="uk-UA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1266" name="Picture 2" descr="C:\Documents and Settings\User\Рабочий стол\н у ш\фото 2 КЛ Парньової до презентації НУШ\IMG-eaa9272dc0dd5abef4ac5a716b765af2-V.jpg"/>
          <p:cNvPicPr>
            <a:picLocks noChangeAspect="1" noChangeArrowheads="1"/>
          </p:cNvPicPr>
          <p:nvPr/>
        </p:nvPicPr>
        <p:blipFill>
          <a:blip r:embed="rId3" cstate="print"/>
          <a:srcRect l="16970" r="17172"/>
          <a:stretch>
            <a:fillRect/>
          </a:stretch>
        </p:blipFill>
        <p:spPr bwMode="auto">
          <a:xfrm>
            <a:off x="251520" y="3305436"/>
            <a:ext cx="3744416" cy="3363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5517232"/>
            <a:ext cx="513325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В. О. Сухомлинський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5040560"/>
          </a:xfrm>
        </p:spPr>
        <p:txBody>
          <a:bodyPr>
            <a:normAutofit/>
          </a:bodyPr>
          <a:lstStyle/>
          <a:p>
            <a:pPr marL="0" indent="261938" algn="ctr">
              <a:buNone/>
            </a:pP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Від нас, від нашого вміння,                    від нашої майстерності,                         від нашого мистецтва                             та мудрості                                    залежить життя дитини, здоров’я, розум, характер, воля, інтелектуальне обличчя, її місце та роль у житті та її щастя.</a:t>
            </a:r>
            <a:endParaRPr lang="uk-UA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562670"/>
            <a:ext cx="3384376" cy="1498178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Зонування  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 класі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Documents and Settings\User\Рабочий стол\н у ш\фото 2 КЛ Парньової до презентації НУШ\IMG-95e6be5164eef95feb73c88056db4d1f-V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2483768" y="2636912"/>
            <a:ext cx="6445224" cy="3888432"/>
          </a:xfrm>
          <a:prstGeom prst="rect">
            <a:avLst/>
          </a:prstGeom>
          <a:noFill/>
        </p:spPr>
      </p:pic>
      <p:pic>
        <p:nvPicPr>
          <p:cNvPr id="5125" name="Picture 5" descr="C:\Documents and Settings\User\Рабочий стол\н у ш\фото 2 КЛ Парньової до презентації НУШ\IMG-69144175811a4382b7be4096b67205ed-V.jpg"/>
          <p:cNvPicPr>
            <a:picLocks noChangeAspect="1" noChangeArrowheads="1"/>
          </p:cNvPicPr>
          <p:nvPr/>
        </p:nvPicPr>
        <p:blipFill>
          <a:blip r:embed="rId3" cstate="print"/>
          <a:srcRect l="21039" r="13375"/>
          <a:stretch>
            <a:fillRect/>
          </a:stretch>
        </p:blipFill>
        <p:spPr bwMode="auto">
          <a:xfrm>
            <a:off x="395536" y="260648"/>
            <a:ext cx="3312368" cy="2840851"/>
          </a:xfrm>
          <a:prstGeom prst="rect">
            <a:avLst/>
          </a:prstGeom>
          <a:noFill/>
        </p:spPr>
      </p:pic>
      <p:pic>
        <p:nvPicPr>
          <p:cNvPr id="5" name="Picture 4" descr="C:\Documents and Settings\User\Рабочий стол\н у ш\фото 2 КЛ Парньової до презентації НУШ\IMG-95e6be5164eef95feb73c88056db4d1f-V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l="41207" t="83118" r="44269"/>
          <a:stretch>
            <a:fillRect/>
          </a:stretch>
        </p:blipFill>
        <p:spPr bwMode="auto">
          <a:xfrm>
            <a:off x="395536" y="4653136"/>
            <a:ext cx="225903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Рабочий стол\н у ш\фото 2 КЛ Парньової до презентації НУШ\Копия IMG-5596b8116621af46f8f475eeb28e439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4214538" cy="2736304"/>
          </a:xfrm>
          <a:prstGeom prst="rect">
            <a:avLst/>
          </a:prstGeom>
          <a:noFill/>
        </p:spPr>
      </p:pic>
      <p:pic>
        <p:nvPicPr>
          <p:cNvPr id="8195" name="Picture 3" descr="C:\Documents and Settings\User\Рабочий стол\н у ш\фото 2 КЛ Парньової до презентації НУШ\IMG-5596b8116621af46f8f475eeb28e4397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78809"/>
            <a:ext cx="3456384" cy="5190551"/>
          </a:xfrm>
          <a:prstGeom prst="rect">
            <a:avLst/>
          </a:prstGeom>
          <a:noFill/>
        </p:spPr>
      </p:pic>
      <p:pic>
        <p:nvPicPr>
          <p:cNvPr id="8196" name="Picture 4" descr="C:\Documents and Settings\User\Рабочий стол\н у ш\фото 2 КЛ Парньової до презентації НУШ\IMG-c166f7294bca69f444b2f7a626d434b4-V.jpg"/>
          <p:cNvPicPr>
            <a:picLocks noChangeAspect="1" noChangeArrowheads="1"/>
          </p:cNvPicPr>
          <p:nvPr/>
        </p:nvPicPr>
        <p:blipFill>
          <a:blip r:embed="rId4" cstate="print"/>
          <a:srcRect r="7557"/>
          <a:stretch>
            <a:fillRect/>
          </a:stretch>
        </p:blipFill>
        <p:spPr bwMode="auto">
          <a:xfrm>
            <a:off x="3995936" y="3068960"/>
            <a:ext cx="4838268" cy="2944015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88024" y="404664"/>
            <a:ext cx="435597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Облаштування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класу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157592" cy="5184576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Комунікативна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зона</a:t>
            </a: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Куточок </a:t>
            </a:r>
          </a:p>
          <a:p>
            <a:pPr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читача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н у ш\фото 2 КЛ Парньової до презентації НУШ\IMG-18af45a4694019ab2c7bf3f360f538e4-V.jpg"/>
          <p:cNvPicPr>
            <a:picLocks noChangeAspect="1" noChangeArrowheads="1"/>
          </p:cNvPicPr>
          <p:nvPr/>
        </p:nvPicPr>
        <p:blipFill>
          <a:blip r:embed="rId2" cstate="print"/>
          <a:srcRect l="9375"/>
          <a:stretch>
            <a:fillRect/>
          </a:stretch>
        </p:blipFill>
        <p:spPr bwMode="auto">
          <a:xfrm>
            <a:off x="2771800" y="3647506"/>
            <a:ext cx="4968552" cy="3083930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н у ш\фото 2 КЛ Парньової до презентації НУШ\IMG-caf62292f5c75d721666d65c23edd83d-V.jpg"/>
          <p:cNvPicPr>
            <a:picLocks noChangeAspect="1" noChangeArrowheads="1"/>
          </p:cNvPicPr>
          <p:nvPr/>
        </p:nvPicPr>
        <p:blipFill>
          <a:blip r:embed="rId3" cstate="print"/>
          <a:srcRect t="7405" b="23836"/>
          <a:stretch>
            <a:fillRect/>
          </a:stretch>
        </p:blipFill>
        <p:spPr bwMode="auto">
          <a:xfrm>
            <a:off x="5940152" y="84603"/>
            <a:ext cx="2952328" cy="3432869"/>
          </a:xfrm>
          <a:prstGeom prst="rect">
            <a:avLst/>
          </a:prstGeom>
          <a:noFill/>
        </p:spPr>
      </p:pic>
      <p:pic>
        <p:nvPicPr>
          <p:cNvPr id="6" name="Picture 3" descr="C:\Documents and Settings\User\Рабочий стол\н у ш\фото 2 КЛ Парньової до презентації НУШ\IMG-fbfc5c9ef80969d09b1fab27ffaf3bed-V.jpg"/>
          <p:cNvPicPr>
            <a:picLocks noChangeAspect="1" noChangeArrowheads="1"/>
          </p:cNvPicPr>
          <p:nvPr/>
        </p:nvPicPr>
        <p:blipFill>
          <a:blip r:embed="rId4" cstate="print"/>
          <a:srcRect l="14810" r="19604"/>
          <a:stretch>
            <a:fillRect/>
          </a:stretch>
        </p:blipFill>
        <p:spPr bwMode="auto">
          <a:xfrm>
            <a:off x="107504" y="1412776"/>
            <a:ext cx="2592288" cy="2223275"/>
          </a:xfrm>
          <a:prstGeom prst="rect">
            <a:avLst/>
          </a:prstGeom>
          <a:noFill/>
        </p:spPr>
      </p:pic>
      <p:pic>
        <p:nvPicPr>
          <p:cNvPr id="9" name="Picture 2" descr="C:\Documents and Settings\User\Рабочий стол\н у ш\фото 2 КЛ Парньової до презентації НУШ\IMG-76df3af8d683098d0e437cea8ed5545b-V.jpg"/>
          <p:cNvPicPr>
            <a:picLocks noChangeAspect="1" noChangeArrowheads="1"/>
          </p:cNvPicPr>
          <p:nvPr/>
        </p:nvPicPr>
        <p:blipFill>
          <a:blip r:embed="rId5" cstate="print"/>
          <a:srcRect l="6068" r="13535"/>
          <a:stretch>
            <a:fillRect/>
          </a:stretch>
        </p:blipFill>
        <p:spPr bwMode="auto">
          <a:xfrm>
            <a:off x="2267744" y="908720"/>
            <a:ext cx="3816424" cy="2670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Ранкові  зустрічі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124744"/>
            <a:ext cx="6264696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Ранкова зустріч сприяє розвитку:</a:t>
            </a:r>
            <a:endParaRPr lang="ru-RU" dirty="0" smtClean="0"/>
          </a:p>
          <a:p>
            <a:pPr lvl="0"/>
            <a:r>
              <a:rPr lang="uk-UA" dirty="0" smtClean="0"/>
              <a:t>навичок говорити;</a:t>
            </a:r>
            <a:endParaRPr lang="ru-RU" dirty="0" smtClean="0"/>
          </a:p>
          <a:p>
            <a:pPr lvl="0"/>
            <a:r>
              <a:rPr lang="uk-UA" dirty="0" smtClean="0"/>
              <a:t>навичок слухати;</a:t>
            </a:r>
            <a:endParaRPr lang="ru-RU" dirty="0" smtClean="0"/>
          </a:p>
          <a:p>
            <a:pPr lvl="0"/>
            <a:r>
              <a:rPr lang="uk-UA" dirty="0" smtClean="0"/>
              <a:t>збагаченню словникового запасу;</a:t>
            </a:r>
            <a:endParaRPr lang="ru-RU" dirty="0" smtClean="0"/>
          </a:p>
          <a:p>
            <a:pPr lvl="0"/>
            <a:r>
              <a:rPr lang="uk-UA" dirty="0" smtClean="0"/>
              <a:t>уміння  спостерігати;</a:t>
            </a:r>
            <a:endParaRPr lang="ru-RU" dirty="0" smtClean="0"/>
          </a:p>
          <a:p>
            <a:pPr lvl="0"/>
            <a:r>
              <a:rPr lang="uk-UA" dirty="0" smtClean="0"/>
              <a:t>уміння відповідати на запитання;</a:t>
            </a:r>
            <a:endParaRPr lang="ru-RU" dirty="0" smtClean="0"/>
          </a:p>
          <a:p>
            <a:r>
              <a:rPr lang="uk-UA" dirty="0" smtClean="0"/>
              <a:t>уміння використовувати вивчений матеріал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268</Words>
  <Application>Microsoft Office PowerPoint</Application>
  <PresentationFormat>Экран (4:3)</PresentationFormat>
  <Paragraphs>66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Розвиток  початкової школи  в контексті завдань  Нової української школи</vt:lpstr>
      <vt:lpstr>Мета концепції  «Нової української школи»:</vt:lpstr>
      <vt:lpstr>10 ключових компетентностей:</vt:lpstr>
      <vt:lpstr>Впровадження  елементів НУШ  на уроках у 4 класі</vt:lpstr>
      <vt:lpstr>В. О. Сухомлинський</vt:lpstr>
      <vt:lpstr>Зонування   у класі</vt:lpstr>
      <vt:lpstr>Облаштування  класу</vt:lpstr>
      <vt:lpstr>Слайд 8</vt:lpstr>
      <vt:lpstr>Ранкові  зустрічі</vt:lpstr>
      <vt:lpstr>Слайд 10</vt:lpstr>
      <vt:lpstr>Наші  правила</vt:lpstr>
      <vt:lpstr>Використання ЛЕГО на уроках</vt:lpstr>
      <vt:lpstr>Інтегрований  курс “ Я досліджую світ ”</vt:lpstr>
      <vt:lpstr>Використання  ІКТ на уроках  у 4 класі</vt:lpstr>
      <vt:lpstr>Успішність  учнів</vt:lpstr>
      <vt:lpstr>Впровадження  елементів НУШ  на уроках у 3 класі</vt:lpstr>
      <vt:lpstr>Слайд 17</vt:lpstr>
      <vt:lpstr>Слайд 18</vt:lpstr>
      <vt:lpstr>«Якщо вчитель став другом дитини, якщо ця дружба осяяна благородним захопленням, поривом до чогось світлого, розумного,  у серці дитини ніколи не з’явиться зло»                          Василь Сухомлинський</vt:lpstr>
      <vt:lpstr>Гра  –  одна  із  основних новацій  НУШ</vt:lpstr>
      <vt:lpstr>       Куточок   настрою</vt:lpstr>
      <vt:lpstr>Нова школа – це  «Педагогіка партнерства» Тільки  разом  з батьками, спільними зусиллями,вчителі  можуть  дати  дітям  велике  людське  щастя                   В. О.  Сухомлинський </vt:lpstr>
      <vt:lpstr>Слайд 23</vt:lpstr>
      <vt:lpstr>Матеріально-технічне забезпечення  НУШ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 початкової школи  в контексті завдань  Нової української школи:</dc:title>
  <cp:lastModifiedBy>Admin</cp:lastModifiedBy>
  <cp:revision>72</cp:revision>
  <dcterms:modified xsi:type="dcterms:W3CDTF">2022-10-14T10:00:58Z</dcterms:modified>
</cp:coreProperties>
</file>